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4" r:id="rId1"/>
  </p:sldMasterIdLst>
  <p:notesMasterIdLst>
    <p:notesMasterId r:id="rId25"/>
  </p:notesMasterIdLst>
  <p:sldIdLst>
    <p:sldId id="256" r:id="rId2"/>
    <p:sldId id="257" r:id="rId3"/>
    <p:sldId id="271" r:id="rId4"/>
    <p:sldId id="280" r:id="rId5"/>
    <p:sldId id="278" r:id="rId6"/>
    <p:sldId id="261" r:id="rId7"/>
    <p:sldId id="262" r:id="rId8"/>
    <p:sldId id="266" r:id="rId9"/>
    <p:sldId id="265" r:id="rId10"/>
    <p:sldId id="263" r:id="rId11"/>
    <p:sldId id="268" r:id="rId12"/>
    <p:sldId id="279" r:id="rId13"/>
    <p:sldId id="267" r:id="rId14"/>
    <p:sldId id="275" r:id="rId15"/>
    <p:sldId id="272" r:id="rId16"/>
    <p:sldId id="259" r:id="rId17"/>
    <p:sldId id="269" r:id="rId18"/>
    <p:sldId id="277" r:id="rId19"/>
    <p:sldId id="276" r:id="rId20"/>
    <p:sldId id="273" r:id="rId21"/>
    <p:sldId id="260" r:id="rId22"/>
    <p:sldId id="270" r:id="rId23"/>
    <p:sldId id="25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06"/>
    <p:restoredTop sz="95588"/>
  </p:normalViewPr>
  <p:slideViewPr>
    <p:cSldViewPr snapToGrid="0" snapToObjects="1">
      <p:cViewPr varScale="1">
        <p:scale>
          <a:sx n="100" d="100"/>
          <a:sy n="100" d="100"/>
        </p:scale>
        <p:origin x="8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15.png"/><Relationship Id="rId6" Type="http://schemas.openxmlformats.org/officeDocument/2006/relationships/image" Target="../media/image8.sv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B3F084-99E1-4B50-BB4B-72D1D631713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01803FB-5A0E-4D00-9495-04410B9284E9}">
      <dgm:prSet/>
      <dgm:spPr/>
      <dgm:t>
        <a:bodyPr/>
        <a:lstStyle/>
        <a:p>
          <a:r>
            <a:rPr lang="en-US"/>
            <a:t>Needs to scale</a:t>
          </a:r>
        </a:p>
      </dgm:t>
    </dgm:pt>
    <dgm:pt modelId="{E3AE5A38-71FF-40F9-9601-B46AAF1CFCB0}" type="parTrans" cxnId="{E5C8E2F5-E88C-4472-AE51-9079B9F3F58F}">
      <dgm:prSet/>
      <dgm:spPr/>
      <dgm:t>
        <a:bodyPr/>
        <a:lstStyle/>
        <a:p>
          <a:endParaRPr lang="en-US"/>
        </a:p>
      </dgm:t>
    </dgm:pt>
    <dgm:pt modelId="{36EF90CF-75CD-4CD9-B97B-FE20A5DB90B3}" type="sibTrans" cxnId="{E5C8E2F5-E88C-4472-AE51-9079B9F3F58F}">
      <dgm:prSet/>
      <dgm:spPr/>
      <dgm:t>
        <a:bodyPr/>
        <a:lstStyle/>
        <a:p>
          <a:endParaRPr lang="en-US"/>
        </a:p>
      </dgm:t>
    </dgm:pt>
    <dgm:pt modelId="{59AA4CC1-E515-4D06-9B89-00699B7F908C}">
      <dgm:prSet/>
      <dgm:spPr/>
      <dgm:t>
        <a:bodyPr/>
        <a:lstStyle/>
        <a:p>
          <a:r>
            <a:rPr lang="en-US" dirty="0"/>
            <a:t>Needs to tolerate hardware and software failures</a:t>
          </a:r>
        </a:p>
      </dgm:t>
    </dgm:pt>
    <dgm:pt modelId="{D95B79C0-6FB4-4F63-94A0-61541EACCF8E}" type="parTrans" cxnId="{4B498131-B07E-44BA-AD09-B567A6696D70}">
      <dgm:prSet/>
      <dgm:spPr/>
      <dgm:t>
        <a:bodyPr/>
        <a:lstStyle/>
        <a:p>
          <a:endParaRPr lang="en-US"/>
        </a:p>
      </dgm:t>
    </dgm:pt>
    <dgm:pt modelId="{42A0183C-5AEE-4E12-820E-29985A6D47E6}" type="sibTrans" cxnId="{4B498131-B07E-44BA-AD09-B567A6696D70}">
      <dgm:prSet/>
      <dgm:spPr/>
      <dgm:t>
        <a:bodyPr/>
        <a:lstStyle/>
        <a:p>
          <a:endParaRPr lang="en-US"/>
        </a:p>
      </dgm:t>
    </dgm:pt>
    <dgm:pt modelId="{94450479-F69E-440E-807E-4AE20DB6E0E3}">
      <dgm:prSet/>
      <dgm:spPr/>
      <dgm:t>
        <a:bodyPr/>
        <a:lstStyle/>
        <a:p>
          <a:r>
            <a:rPr lang="en-US" dirty="0"/>
            <a:t>Needs to support any language/workload</a:t>
          </a:r>
        </a:p>
      </dgm:t>
    </dgm:pt>
    <dgm:pt modelId="{F4531220-AE30-41F1-95DD-AE819EFA0559}" type="parTrans" cxnId="{769536BD-8EDB-4EA7-96EC-198FA72AA949}">
      <dgm:prSet/>
      <dgm:spPr/>
      <dgm:t>
        <a:bodyPr/>
        <a:lstStyle/>
        <a:p>
          <a:endParaRPr lang="en-US"/>
        </a:p>
      </dgm:t>
    </dgm:pt>
    <dgm:pt modelId="{5DF0BD5E-61E9-4118-A432-4AE76D4F1367}" type="sibTrans" cxnId="{769536BD-8EDB-4EA7-96EC-198FA72AA949}">
      <dgm:prSet/>
      <dgm:spPr/>
      <dgm:t>
        <a:bodyPr/>
        <a:lstStyle/>
        <a:p>
          <a:endParaRPr lang="en-US"/>
        </a:p>
      </dgm:t>
    </dgm:pt>
    <dgm:pt modelId="{4CE2FA83-0AD5-4AB6-9730-C764F71D7166}">
      <dgm:prSet/>
      <dgm:spPr/>
      <dgm:t>
        <a:bodyPr/>
        <a:lstStyle/>
        <a:p>
          <a:r>
            <a:rPr lang="en-US" dirty="0"/>
            <a:t>Needs to provide applications building blocks </a:t>
          </a:r>
        </a:p>
      </dgm:t>
    </dgm:pt>
    <dgm:pt modelId="{3F540D5F-02A0-43E9-8189-0038BDB95491}" type="parTrans" cxnId="{C5AB3FBE-D50B-4C4D-B758-DC9538F1578E}">
      <dgm:prSet/>
      <dgm:spPr/>
      <dgm:t>
        <a:bodyPr/>
        <a:lstStyle/>
        <a:p>
          <a:endParaRPr lang="en-US"/>
        </a:p>
      </dgm:t>
    </dgm:pt>
    <dgm:pt modelId="{B50BA7BF-1E3C-4DFA-9780-6DCF5BAA3D76}" type="sibTrans" cxnId="{C5AB3FBE-D50B-4C4D-B758-DC9538F1578E}">
      <dgm:prSet/>
      <dgm:spPr/>
      <dgm:t>
        <a:bodyPr/>
        <a:lstStyle/>
        <a:p>
          <a:endParaRPr lang="en-US"/>
        </a:p>
      </dgm:t>
    </dgm:pt>
    <dgm:pt modelId="{387B502B-36A8-460A-AA08-12ECBF921C96}">
      <dgm:prSet/>
      <dgm:spPr/>
      <dgm:t>
        <a:bodyPr/>
        <a:lstStyle/>
        <a:p>
          <a:r>
            <a:rPr lang="en-US" dirty="0"/>
            <a:t>Needs to integrate with a variety of tools</a:t>
          </a:r>
        </a:p>
      </dgm:t>
    </dgm:pt>
    <dgm:pt modelId="{F0241F3E-2D29-4EDA-89C8-8DD60D8BCCE6}" type="parTrans" cxnId="{90E03527-71DE-41B0-AF68-9B4B139A1C28}">
      <dgm:prSet/>
      <dgm:spPr/>
      <dgm:t>
        <a:bodyPr/>
        <a:lstStyle/>
        <a:p>
          <a:endParaRPr lang="en-US"/>
        </a:p>
      </dgm:t>
    </dgm:pt>
    <dgm:pt modelId="{260A3862-E1E4-4789-9EA5-D0ECE806716D}" type="sibTrans" cxnId="{90E03527-71DE-41B0-AF68-9B4B139A1C28}">
      <dgm:prSet/>
      <dgm:spPr/>
      <dgm:t>
        <a:bodyPr/>
        <a:lstStyle/>
        <a:p>
          <a:endParaRPr lang="en-US"/>
        </a:p>
      </dgm:t>
    </dgm:pt>
    <dgm:pt modelId="{752342EF-C76C-4BBE-8A54-841B240C3A40}">
      <dgm:prSet/>
      <dgm:spPr/>
      <dgm:t>
        <a:bodyPr/>
        <a:lstStyle/>
        <a:p>
          <a:r>
            <a:rPr lang="en-US" dirty="0"/>
            <a:t>Needs to be self-healing</a:t>
          </a:r>
        </a:p>
      </dgm:t>
    </dgm:pt>
    <dgm:pt modelId="{A1AE9893-25F3-4836-B5EC-A32CD324E5A3}" type="parTrans" cxnId="{4EB14274-56A1-4ED3-B3B0-B744529DD3F3}">
      <dgm:prSet/>
      <dgm:spPr/>
      <dgm:t>
        <a:bodyPr/>
        <a:lstStyle/>
        <a:p>
          <a:endParaRPr lang="en-US"/>
        </a:p>
      </dgm:t>
    </dgm:pt>
    <dgm:pt modelId="{1E7DCA67-7DC8-45E3-9583-AFB6A282F170}" type="sibTrans" cxnId="{4EB14274-56A1-4ED3-B3B0-B744529DD3F3}">
      <dgm:prSet/>
      <dgm:spPr/>
      <dgm:t>
        <a:bodyPr/>
        <a:lstStyle/>
        <a:p>
          <a:endParaRPr lang="en-US"/>
        </a:p>
      </dgm:t>
    </dgm:pt>
    <dgm:pt modelId="{6BF744ED-6E7D-442B-A1ED-EA791BB11033}" type="pres">
      <dgm:prSet presAssocID="{8CB3F084-99E1-4B50-BB4B-72D1D6317134}" presName="root" presStyleCnt="0">
        <dgm:presLayoutVars>
          <dgm:dir/>
          <dgm:resizeHandles val="exact"/>
        </dgm:presLayoutVars>
      </dgm:prSet>
      <dgm:spPr/>
    </dgm:pt>
    <dgm:pt modelId="{074331CA-8C30-4B9C-A425-768FBA1170F3}" type="pres">
      <dgm:prSet presAssocID="{301803FB-5A0E-4D00-9495-04410B9284E9}" presName="compNode" presStyleCnt="0"/>
      <dgm:spPr/>
    </dgm:pt>
    <dgm:pt modelId="{4EC48508-7FC1-4751-9424-AEBA0288BA1C}" type="pres">
      <dgm:prSet presAssocID="{301803FB-5A0E-4D00-9495-04410B9284E9}" presName="bgRect" presStyleLbl="bgShp" presStyleIdx="0" presStyleCnt="6"/>
      <dgm:spPr/>
    </dgm:pt>
    <dgm:pt modelId="{E7476E6C-526E-4A5D-8DF0-12B558FE504E}" type="pres">
      <dgm:prSet presAssocID="{301803FB-5A0E-4D00-9495-04410B9284E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"/>
        </a:ext>
      </dgm:extLst>
    </dgm:pt>
    <dgm:pt modelId="{75665DC3-2FE5-4E68-977A-914C2C9DFFAF}" type="pres">
      <dgm:prSet presAssocID="{301803FB-5A0E-4D00-9495-04410B9284E9}" presName="spaceRect" presStyleCnt="0"/>
      <dgm:spPr/>
    </dgm:pt>
    <dgm:pt modelId="{0DF326F5-7E0B-402E-893D-C541BE563B7C}" type="pres">
      <dgm:prSet presAssocID="{301803FB-5A0E-4D00-9495-04410B9284E9}" presName="parTx" presStyleLbl="revTx" presStyleIdx="0" presStyleCnt="6">
        <dgm:presLayoutVars>
          <dgm:chMax val="0"/>
          <dgm:chPref val="0"/>
        </dgm:presLayoutVars>
      </dgm:prSet>
      <dgm:spPr/>
    </dgm:pt>
    <dgm:pt modelId="{3641DD26-E470-44FD-A6BF-B0DF02EAF57B}" type="pres">
      <dgm:prSet presAssocID="{36EF90CF-75CD-4CD9-B97B-FE20A5DB90B3}" presName="sibTrans" presStyleCnt="0"/>
      <dgm:spPr/>
    </dgm:pt>
    <dgm:pt modelId="{35F2A016-2619-4B43-AB51-B026DA7D8C91}" type="pres">
      <dgm:prSet presAssocID="{59AA4CC1-E515-4D06-9B89-00699B7F908C}" presName="compNode" presStyleCnt="0"/>
      <dgm:spPr/>
    </dgm:pt>
    <dgm:pt modelId="{4E9A8928-ECA0-4E19-8F47-FE734FC2E2B8}" type="pres">
      <dgm:prSet presAssocID="{59AA4CC1-E515-4D06-9B89-00699B7F908C}" presName="bgRect" presStyleLbl="bgShp" presStyleIdx="1" presStyleCnt="6"/>
      <dgm:spPr/>
    </dgm:pt>
    <dgm:pt modelId="{628E728B-A740-4C32-912B-789ED1BCAD28}" type="pres">
      <dgm:prSet presAssocID="{59AA4CC1-E515-4D06-9B89-00699B7F908C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10344CB9-2881-4625-A7EC-F52AED5666E8}" type="pres">
      <dgm:prSet presAssocID="{59AA4CC1-E515-4D06-9B89-00699B7F908C}" presName="spaceRect" presStyleCnt="0"/>
      <dgm:spPr/>
    </dgm:pt>
    <dgm:pt modelId="{859F8B31-2281-483B-8CFA-FFF538B6184A}" type="pres">
      <dgm:prSet presAssocID="{59AA4CC1-E515-4D06-9B89-00699B7F908C}" presName="parTx" presStyleLbl="revTx" presStyleIdx="1" presStyleCnt="6">
        <dgm:presLayoutVars>
          <dgm:chMax val="0"/>
          <dgm:chPref val="0"/>
        </dgm:presLayoutVars>
      </dgm:prSet>
      <dgm:spPr/>
    </dgm:pt>
    <dgm:pt modelId="{6AC9C624-3418-484F-A9C5-AC693DF06EC8}" type="pres">
      <dgm:prSet presAssocID="{42A0183C-5AEE-4E12-820E-29985A6D47E6}" presName="sibTrans" presStyleCnt="0"/>
      <dgm:spPr/>
    </dgm:pt>
    <dgm:pt modelId="{A5C23426-C074-4429-A55E-CD3A2A48BCE1}" type="pres">
      <dgm:prSet presAssocID="{94450479-F69E-440E-807E-4AE20DB6E0E3}" presName="compNode" presStyleCnt="0"/>
      <dgm:spPr/>
    </dgm:pt>
    <dgm:pt modelId="{75D0F41B-871C-44BA-99E8-8A8D5DED0A03}" type="pres">
      <dgm:prSet presAssocID="{94450479-F69E-440E-807E-4AE20DB6E0E3}" presName="bgRect" presStyleLbl="bgShp" presStyleIdx="2" presStyleCnt="6"/>
      <dgm:spPr/>
    </dgm:pt>
    <dgm:pt modelId="{5B423F52-7BBB-42C3-8674-2F35B8C8D8D6}" type="pres">
      <dgm:prSet presAssocID="{94450479-F69E-440E-807E-4AE20DB6E0E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 Bubble"/>
        </a:ext>
      </dgm:extLst>
    </dgm:pt>
    <dgm:pt modelId="{F5D650E1-FFE8-4539-8A89-766E71DA62C1}" type="pres">
      <dgm:prSet presAssocID="{94450479-F69E-440E-807E-4AE20DB6E0E3}" presName="spaceRect" presStyleCnt="0"/>
      <dgm:spPr/>
    </dgm:pt>
    <dgm:pt modelId="{273590A9-0234-4693-8496-4C0EAA780A9A}" type="pres">
      <dgm:prSet presAssocID="{94450479-F69E-440E-807E-4AE20DB6E0E3}" presName="parTx" presStyleLbl="revTx" presStyleIdx="2" presStyleCnt="6">
        <dgm:presLayoutVars>
          <dgm:chMax val="0"/>
          <dgm:chPref val="0"/>
        </dgm:presLayoutVars>
      </dgm:prSet>
      <dgm:spPr/>
    </dgm:pt>
    <dgm:pt modelId="{DA3C9ADB-BE0C-4D9A-94C4-1475A08E0BC1}" type="pres">
      <dgm:prSet presAssocID="{5DF0BD5E-61E9-4118-A432-4AE76D4F1367}" presName="sibTrans" presStyleCnt="0"/>
      <dgm:spPr/>
    </dgm:pt>
    <dgm:pt modelId="{4F4F1EC3-9C84-43B5-A783-DBE0309D1183}" type="pres">
      <dgm:prSet presAssocID="{4CE2FA83-0AD5-4AB6-9730-C764F71D7166}" presName="compNode" presStyleCnt="0"/>
      <dgm:spPr/>
    </dgm:pt>
    <dgm:pt modelId="{AF59A860-0233-4DC5-964F-0FA67F629188}" type="pres">
      <dgm:prSet presAssocID="{4CE2FA83-0AD5-4AB6-9730-C764F71D7166}" presName="bgRect" presStyleLbl="bgShp" presStyleIdx="3" presStyleCnt="6"/>
      <dgm:spPr/>
    </dgm:pt>
    <dgm:pt modelId="{A9C67129-694E-48F4-938A-7239AFBE44DD}" type="pres">
      <dgm:prSet presAssocID="{4CE2FA83-0AD5-4AB6-9730-C764F71D716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F7DA3157-7558-4330-92FA-9E8AB100C067}" type="pres">
      <dgm:prSet presAssocID="{4CE2FA83-0AD5-4AB6-9730-C764F71D7166}" presName="spaceRect" presStyleCnt="0"/>
      <dgm:spPr/>
    </dgm:pt>
    <dgm:pt modelId="{BD86D3D3-19AA-4D12-B87F-6C8BDC2D3BD5}" type="pres">
      <dgm:prSet presAssocID="{4CE2FA83-0AD5-4AB6-9730-C764F71D7166}" presName="parTx" presStyleLbl="revTx" presStyleIdx="3" presStyleCnt="6">
        <dgm:presLayoutVars>
          <dgm:chMax val="0"/>
          <dgm:chPref val="0"/>
        </dgm:presLayoutVars>
      </dgm:prSet>
      <dgm:spPr/>
    </dgm:pt>
    <dgm:pt modelId="{6055909F-244D-4B70-9FDC-60A31E3D95AE}" type="pres">
      <dgm:prSet presAssocID="{B50BA7BF-1E3C-4DFA-9780-6DCF5BAA3D76}" presName="sibTrans" presStyleCnt="0"/>
      <dgm:spPr/>
    </dgm:pt>
    <dgm:pt modelId="{C59C675D-B518-4755-BB1D-8F7922298CDF}" type="pres">
      <dgm:prSet presAssocID="{387B502B-36A8-460A-AA08-12ECBF921C96}" presName="compNode" presStyleCnt="0"/>
      <dgm:spPr/>
    </dgm:pt>
    <dgm:pt modelId="{9ED105D5-9979-451C-AE27-61A193EF9629}" type="pres">
      <dgm:prSet presAssocID="{387B502B-36A8-460A-AA08-12ECBF921C96}" presName="bgRect" presStyleLbl="bgShp" presStyleIdx="4" presStyleCnt="6"/>
      <dgm:spPr/>
    </dgm:pt>
    <dgm:pt modelId="{83BE6D32-45F0-4FF3-8B9D-B58BD018D17E}" type="pres">
      <dgm:prSet presAssocID="{387B502B-36A8-460A-AA08-12ECBF921C9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7EE89ADA-8C35-4E65-AC4E-176D548DB2A9}" type="pres">
      <dgm:prSet presAssocID="{387B502B-36A8-460A-AA08-12ECBF921C96}" presName="spaceRect" presStyleCnt="0"/>
      <dgm:spPr/>
    </dgm:pt>
    <dgm:pt modelId="{2727A0E6-A817-41DB-9E25-62B288ED4C99}" type="pres">
      <dgm:prSet presAssocID="{387B502B-36A8-460A-AA08-12ECBF921C96}" presName="parTx" presStyleLbl="revTx" presStyleIdx="4" presStyleCnt="6">
        <dgm:presLayoutVars>
          <dgm:chMax val="0"/>
          <dgm:chPref val="0"/>
        </dgm:presLayoutVars>
      </dgm:prSet>
      <dgm:spPr/>
    </dgm:pt>
    <dgm:pt modelId="{B362EE6D-E6C9-4879-A021-CE5512E9C5AF}" type="pres">
      <dgm:prSet presAssocID="{260A3862-E1E4-4789-9EA5-D0ECE806716D}" presName="sibTrans" presStyleCnt="0"/>
      <dgm:spPr/>
    </dgm:pt>
    <dgm:pt modelId="{6097B062-0337-43A2-96F9-D6DD97B17886}" type="pres">
      <dgm:prSet presAssocID="{752342EF-C76C-4BBE-8A54-841B240C3A40}" presName="compNode" presStyleCnt="0"/>
      <dgm:spPr/>
    </dgm:pt>
    <dgm:pt modelId="{1136B5B9-AE24-40A2-A4EF-CAFC969CD85C}" type="pres">
      <dgm:prSet presAssocID="{752342EF-C76C-4BBE-8A54-841B240C3A40}" presName="bgRect" presStyleLbl="bgShp" presStyleIdx="5" presStyleCnt="6"/>
      <dgm:spPr/>
    </dgm:pt>
    <dgm:pt modelId="{1C2F15BE-FD52-4FF1-99BC-8D3F684406F6}" type="pres">
      <dgm:prSet presAssocID="{752342EF-C76C-4BBE-8A54-841B240C3A40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nt"/>
        </a:ext>
      </dgm:extLst>
    </dgm:pt>
    <dgm:pt modelId="{8C6EA1B5-0A20-4B65-A3A1-7FC8052A6E6A}" type="pres">
      <dgm:prSet presAssocID="{752342EF-C76C-4BBE-8A54-841B240C3A40}" presName="spaceRect" presStyleCnt="0"/>
      <dgm:spPr/>
    </dgm:pt>
    <dgm:pt modelId="{893C07D9-ABA3-462B-8FE6-F4797BD5EA2F}" type="pres">
      <dgm:prSet presAssocID="{752342EF-C76C-4BBE-8A54-841B240C3A40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055D4B00-310E-4491-823A-ED626168B76A}" type="presOf" srcId="{387B502B-36A8-460A-AA08-12ECBF921C96}" destId="{2727A0E6-A817-41DB-9E25-62B288ED4C99}" srcOrd="0" destOrd="0" presId="urn:microsoft.com/office/officeart/2018/2/layout/IconVerticalSolidList"/>
    <dgm:cxn modelId="{90E03527-71DE-41B0-AF68-9B4B139A1C28}" srcId="{8CB3F084-99E1-4B50-BB4B-72D1D6317134}" destId="{387B502B-36A8-460A-AA08-12ECBF921C96}" srcOrd="4" destOrd="0" parTransId="{F0241F3E-2D29-4EDA-89C8-8DD60D8BCCE6}" sibTransId="{260A3862-E1E4-4789-9EA5-D0ECE806716D}"/>
    <dgm:cxn modelId="{4B498131-B07E-44BA-AD09-B567A6696D70}" srcId="{8CB3F084-99E1-4B50-BB4B-72D1D6317134}" destId="{59AA4CC1-E515-4D06-9B89-00699B7F908C}" srcOrd="1" destOrd="0" parTransId="{D95B79C0-6FB4-4F63-94A0-61541EACCF8E}" sibTransId="{42A0183C-5AEE-4E12-820E-29985A6D47E6}"/>
    <dgm:cxn modelId="{35F32E65-B201-453C-80C9-D47ECEC0D7F0}" type="presOf" srcId="{752342EF-C76C-4BBE-8A54-841B240C3A40}" destId="{893C07D9-ABA3-462B-8FE6-F4797BD5EA2F}" srcOrd="0" destOrd="0" presId="urn:microsoft.com/office/officeart/2018/2/layout/IconVerticalSolidList"/>
    <dgm:cxn modelId="{4EB14274-56A1-4ED3-B3B0-B744529DD3F3}" srcId="{8CB3F084-99E1-4B50-BB4B-72D1D6317134}" destId="{752342EF-C76C-4BBE-8A54-841B240C3A40}" srcOrd="5" destOrd="0" parTransId="{A1AE9893-25F3-4836-B5EC-A32CD324E5A3}" sibTransId="{1E7DCA67-7DC8-45E3-9583-AFB6A282F170}"/>
    <dgm:cxn modelId="{EF0AD78B-A495-41BA-AD7E-4302CAD78588}" type="presOf" srcId="{59AA4CC1-E515-4D06-9B89-00699B7F908C}" destId="{859F8B31-2281-483B-8CFA-FFF538B6184A}" srcOrd="0" destOrd="0" presId="urn:microsoft.com/office/officeart/2018/2/layout/IconVerticalSolidList"/>
    <dgm:cxn modelId="{0062F290-5DFC-435C-9B00-05F8A5D27253}" type="presOf" srcId="{94450479-F69E-440E-807E-4AE20DB6E0E3}" destId="{273590A9-0234-4693-8496-4C0EAA780A9A}" srcOrd="0" destOrd="0" presId="urn:microsoft.com/office/officeart/2018/2/layout/IconVerticalSolidList"/>
    <dgm:cxn modelId="{9A2D1197-F822-4CE0-BCEB-3B30C569E6C3}" type="presOf" srcId="{4CE2FA83-0AD5-4AB6-9730-C764F71D7166}" destId="{BD86D3D3-19AA-4D12-B87F-6C8BDC2D3BD5}" srcOrd="0" destOrd="0" presId="urn:microsoft.com/office/officeart/2018/2/layout/IconVerticalSolidList"/>
    <dgm:cxn modelId="{233868BB-ACD8-4D58-A168-4B4A56D798BE}" type="presOf" srcId="{8CB3F084-99E1-4B50-BB4B-72D1D6317134}" destId="{6BF744ED-6E7D-442B-A1ED-EA791BB11033}" srcOrd="0" destOrd="0" presId="urn:microsoft.com/office/officeart/2018/2/layout/IconVerticalSolidList"/>
    <dgm:cxn modelId="{769536BD-8EDB-4EA7-96EC-198FA72AA949}" srcId="{8CB3F084-99E1-4B50-BB4B-72D1D6317134}" destId="{94450479-F69E-440E-807E-4AE20DB6E0E3}" srcOrd="2" destOrd="0" parTransId="{F4531220-AE30-41F1-95DD-AE819EFA0559}" sibTransId="{5DF0BD5E-61E9-4118-A432-4AE76D4F1367}"/>
    <dgm:cxn modelId="{C5AB3FBE-D50B-4C4D-B758-DC9538F1578E}" srcId="{8CB3F084-99E1-4B50-BB4B-72D1D6317134}" destId="{4CE2FA83-0AD5-4AB6-9730-C764F71D7166}" srcOrd="3" destOrd="0" parTransId="{3F540D5F-02A0-43E9-8189-0038BDB95491}" sibTransId="{B50BA7BF-1E3C-4DFA-9780-6DCF5BAA3D76}"/>
    <dgm:cxn modelId="{9E59DDCC-BE3A-4A5C-B5C5-60E4C50B1106}" type="presOf" srcId="{301803FB-5A0E-4D00-9495-04410B9284E9}" destId="{0DF326F5-7E0B-402E-893D-C541BE563B7C}" srcOrd="0" destOrd="0" presId="urn:microsoft.com/office/officeart/2018/2/layout/IconVerticalSolidList"/>
    <dgm:cxn modelId="{E5C8E2F5-E88C-4472-AE51-9079B9F3F58F}" srcId="{8CB3F084-99E1-4B50-BB4B-72D1D6317134}" destId="{301803FB-5A0E-4D00-9495-04410B9284E9}" srcOrd="0" destOrd="0" parTransId="{E3AE5A38-71FF-40F9-9601-B46AAF1CFCB0}" sibTransId="{36EF90CF-75CD-4CD9-B97B-FE20A5DB90B3}"/>
    <dgm:cxn modelId="{A5C52BC6-FD00-4384-8F83-1D9F6835AEAB}" type="presParOf" srcId="{6BF744ED-6E7D-442B-A1ED-EA791BB11033}" destId="{074331CA-8C30-4B9C-A425-768FBA1170F3}" srcOrd="0" destOrd="0" presId="urn:microsoft.com/office/officeart/2018/2/layout/IconVerticalSolidList"/>
    <dgm:cxn modelId="{424C876D-C643-4594-9D7A-90B6A4F4D6F3}" type="presParOf" srcId="{074331CA-8C30-4B9C-A425-768FBA1170F3}" destId="{4EC48508-7FC1-4751-9424-AEBA0288BA1C}" srcOrd="0" destOrd="0" presId="urn:microsoft.com/office/officeart/2018/2/layout/IconVerticalSolidList"/>
    <dgm:cxn modelId="{21745D0D-508F-4DD3-83FB-20550635BE9F}" type="presParOf" srcId="{074331CA-8C30-4B9C-A425-768FBA1170F3}" destId="{E7476E6C-526E-4A5D-8DF0-12B558FE504E}" srcOrd="1" destOrd="0" presId="urn:microsoft.com/office/officeart/2018/2/layout/IconVerticalSolidList"/>
    <dgm:cxn modelId="{F4800FB0-D603-488B-8F05-86F3D3CAA26C}" type="presParOf" srcId="{074331CA-8C30-4B9C-A425-768FBA1170F3}" destId="{75665DC3-2FE5-4E68-977A-914C2C9DFFAF}" srcOrd="2" destOrd="0" presId="urn:microsoft.com/office/officeart/2018/2/layout/IconVerticalSolidList"/>
    <dgm:cxn modelId="{F8CA9D1E-C57F-44DD-8CCB-C07E59E21047}" type="presParOf" srcId="{074331CA-8C30-4B9C-A425-768FBA1170F3}" destId="{0DF326F5-7E0B-402E-893D-C541BE563B7C}" srcOrd="3" destOrd="0" presId="urn:microsoft.com/office/officeart/2018/2/layout/IconVerticalSolidList"/>
    <dgm:cxn modelId="{58CE4FB5-4B50-4F58-9EED-DB8D5B3848AC}" type="presParOf" srcId="{6BF744ED-6E7D-442B-A1ED-EA791BB11033}" destId="{3641DD26-E470-44FD-A6BF-B0DF02EAF57B}" srcOrd="1" destOrd="0" presId="urn:microsoft.com/office/officeart/2018/2/layout/IconVerticalSolidList"/>
    <dgm:cxn modelId="{3B2BD994-58F3-4EFF-B053-059400A9E00F}" type="presParOf" srcId="{6BF744ED-6E7D-442B-A1ED-EA791BB11033}" destId="{35F2A016-2619-4B43-AB51-B026DA7D8C91}" srcOrd="2" destOrd="0" presId="urn:microsoft.com/office/officeart/2018/2/layout/IconVerticalSolidList"/>
    <dgm:cxn modelId="{FD155F0E-307E-41CC-9B69-87DB9C48EAC3}" type="presParOf" srcId="{35F2A016-2619-4B43-AB51-B026DA7D8C91}" destId="{4E9A8928-ECA0-4E19-8F47-FE734FC2E2B8}" srcOrd="0" destOrd="0" presId="urn:microsoft.com/office/officeart/2018/2/layout/IconVerticalSolidList"/>
    <dgm:cxn modelId="{9D52FC25-921B-4D9E-908F-D4A4399E58B4}" type="presParOf" srcId="{35F2A016-2619-4B43-AB51-B026DA7D8C91}" destId="{628E728B-A740-4C32-912B-789ED1BCAD28}" srcOrd="1" destOrd="0" presId="urn:microsoft.com/office/officeart/2018/2/layout/IconVerticalSolidList"/>
    <dgm:cxn modelId="{E59CA4E0-7302-49D7-840F-98BCAB429567}" type="presParOf" srcId="{35F2A016-2619-4B43-AB51-B026DA7D8C91}" destId="{10344CB9-2881-4625-A7EC-F52AED5666E8}" srcOrd="2" destOrd="0" presId="urn:microsoft.com/office/officeart/2018/2/layout/IconVerticalSolidList"/>
    <dgm:cxn modelId="{E7611D03-386D-4245-B013-9060A161F3D5}" type="presParOf" srcId="{35F2A016-2619-4B43-AB51-B026DA7D8C91}" destId="{859F8B31-2281-483B-8CFA-FFF538B6184A}" srcOrd="3" destOrd="0" presId="urn:microsoft.com/office/officeart/2018/2/layout/IconVerticalSolidList"/>
    <dgm:cxn modelId="{DDAB7E79-B898-44D2-9BA9-8962AC9D8C66}" type="presParOf" srcId="{6BF744ED-6E7D-442B-A1ED-EA791BB11033}" destId="{6AC9C624-3418-484F-A9C5-AC693DF06EC8}" srcOrd="3" destOrd="0" presId="urn:microsoft.com/office/officeart/2018/2/layout/IconVerticalSolidList"/>
    <dgm:cxn modelId="{DF24E5FB-5862-4329-8D1D-3A8047D8343E}" type="presParOf" srcId="{6BF744ED-6E7D-442B-A1ED-EA791BB11033}" destId="{A5C23426-C074-4429-A55E-CD3A2A48BCE1}" srcOrd="4" destOrd="0" presId="urn:microsoft.com/office/officeart/2018/2/layout/IconVerticalSolidList"/>
    <dgm:cxn modelId="{E2B52C3A-3FE4-4000-84E1-1A49F30924BC}" type="presParOf" srcId="{A5C23426-C074-4429-A55E-CD3A2A48BCE1}" destId="{75D0F41B-871C-44BA-99E8-8A8D5DED0A03}" srcOrd="0" destOrd="0" presId="urn:microsoft.com/office/officeart/2018/2/layout/IconVerticalSolidList"/>
    <dgm:cxn modelId="{D4B76008-C57E-41B8-B891-3FDA7C2B3BFE}" type="presParOf" srcId="{A5C23426-C074-4429-A55E-CD3A2A48BCE1}" destId="{5B423F52-7BBB-42C3-8674-2F35B8C8D8D6}" srcOrd="1" destOrd="0" presId="urn:microsoft.com/office/officeart/2018/2/layout/IconVerticalSolidList"/>
    <dgm:cxn modelId="{E2663C5E-4A16-4F63-8057-D2C85A47A261}" type="presParOf" srcId="{A5C23426-C074-4429-A55E-CD3A2A48BCE1}" destId="{F5D650E1-FFE8-4539-8A89-766E71DA62C1}" srcOrd="2" destOrd="0" presId="urn:microsoft.com/office/officeart/2018/2/layout/IconVerticalSolidList"/>
    <dgm:cxn modelId="{433DC8D7-7647-4407-95D9-4D0D74D17694}" type="presParOf" srcId="{A5C23426-C074-4429-A55E-CD3A2A48BCE1}" destId="{273590A9-0234-4693-8496-4C0EAA780A9A}" srcOrd="3" destOrd="0" presId="urn:microsoft.com/office/officeart/2018/2/layout/IconVerticalSolidList"/>
    <dgm:cxn modelId="{8344C2F8-643A-4857-B814-74B42B56A809}" type="presParOf" srcId="{6BF744ED-6E7D-442B-A1ED-EA791BB11033}" destId="{DA3C9ADB-BE0C-4D9A-94C4-1475A08E0BC1}" srcOrd="5" destOrd="0" presId="urn:microsoft.com/office/officeart/2018/2/layout/IconVerticalSolidList"/>
    <dgm:cxn modelId="{BCF227EA-B566-460F-B474-E21BD026157A}" type="presParOf" srcId="{6BF744ED-6E7D-442B-A1ED-EA791BB11033}" destId="{4F4F1EC3-9C84-43B5-A783-DBE0309D1183}" srcOrd="6" destOrd="0" presId="urn:microsoft.com/office/officeart/2018/2/layout/IconVerticalSolidList"/>
    <dgm:cxn modelId="{1DAE845A-C36E-4E12-A4AB-3C6DCD80E7D4}" type="presParOf" srcId="{4F4F1EC3-9C84-43B5-A783-DBE0309D1183}" destId="{AF59A860-0233-4DC5-964F-0FA67F629188}" srcOrd="0" destOrd="0" presId="urn:microsoft.com/office/officeart/2018/2/layout/IconVerticalSolidList"/>
    <dgm:cxn modelId="{431E81E4-3A02-4692-B7AD-33CD1BE35990}" type="presParOf" srcId="{4F4F1EC3-9C84-43B5-A783-DBE0309D1183}" destId="{A9C67129-694E-48F4-938A-7239AFBE44DD}" srcOrd="1" destOrd="0" presId="urn:microsoft.com/office/officeart/2018/2/layout/IconVerticalSolidList"/>
    <dgm:cxn modelId="{0B13A5A2-C670-4540-A6FD-0372A3D00431}" type="presParOf" srcId="{4F4F1EC3-9C84-43B5-A783-DBE0309D1183}" destId="{F7DA3157-7558-4330-92FA-9E8AB100C067}" srcOrd="2" destOrd="0" presId="urn:microsoft.com/office/officeart/2018/2/layout/IconVerticalSolidList"/>
    <dgm:cxn modelId="{7F897CF4-1A81-458F-A553-37A3145ADF27}" type="presParOf" srcId="{4F4F1EC3-9C84-43B5-A783-DBE0309D1183}" destId="{BD86D3D3-19AA-4D12-B87F-6C8BDC2D3BD5}" srcOrd="3" destOrd="0" presId="urn:microsoft.com/office/officeart/2018/2/layout/IconVerticalSolidList"/>
    <dgm:cxn modelId="{FBF5C029-EE36-465E-8B42-90643B3BA788}" type="presParOf" srcId="{6BF744ED-6E7D-442B-A1ED-EA791BB11033}" destId="{6055909F-244D-4B70-9FDC-60A31E3D95AE}" srcOrd="7" destOrd="0" presId="urn:microsoft.com/office/officeart/2018/2/layout/IconVerticalSolidList"/>
    <dgm:cxn modelId="{2B9290E7-CAE0-4A7D-8AAB-67DC513F6DC6}" type="presParOf" srcId="{6BF744ED-6E7D-442B-A1ED-EA791BB11033}" destId="{C59C675D-B518-4755-BB1D-8F7922298CDF}" srcOrd="8" destOrd="0" presId="urn:microsoft.com/office/officeart/2018/2/layout/IconVerticalSolidList"/>
    <dgm:cxn modelId="{FCE048EF-885F-43C8-9327-99522E61BAB0}" type="presParOf" srcId="{C59C675D-B518-4755-BB1D-8F7922298CDF}" destId="{9ED105D5-9979-451C-AE27-61A193EF9629}" srcOrd="0" destOrd="0" presId="urn:microsoft.com/office/officeart/2018/2/layout/IconVerticalSolidList"/>
    <dgm:cxn modelId="{136EAD0D-A78F-4FDF-8AAB-D559EA829975}" type="presParOf" srcId="{C59C675D-B518-4755-BB1D-8F7922298CDF}" destId="{83BE6D32-45F0-4FF3-8B9D-B58BD018D17E}" srcOrd="1" destOrd="0" presId="urn:microsoft.com/office/officeart/2018/2/layout/IconVerticalSolidList"/>
    <dgm:cxn modelId="{B1D783F3-0917-4932-9E1B-2C6E99B3AE20}" type="presParOf" srcId="{C59C675D-B518-4755-BB1D-8F7922298CDF}" destId="{7EE89ADA-8C35-4E65-AC4E-176D548DB2A9}" srcOrd="2" destOrd="0" presId="urn:microsoft.com/office/officeart/2018/2/layout/IconVerticalSolidList"/>
    <dgm:cxn modelId="{8E4DADBA-8A76-43F7-8C75-A8ED391CD276}" type="presParOf" srcId="{C59C675D-B518-4755-BB1D-8F7922298CDF}" destId="{2727A0E6-A817-41DB-9E25-62B288ED4C99}" srcOrd="3" destOrd="0" presId="urn:microsoft.com/office/officeart/2018/2/layout/IconVerticalSolidList"/>
    <dgm:cxn modelId="{1D5197FF-2BC5-4169-84FF-CBD6B9D81F04}" type="presParOf" srcId="{6BF744ED-6E7D-442B-A1ED-EA791BB11033}" destId="{B362EE6D-E6C9-4879-A021-CE5512E9C5AF}" srcOrd="9" destOrd="0" presId="urn:microsoft.com/office/officeart/2018/2/layout/IconVerticalSolidList"/>
    <dgm:cxn modelId="{650364B8-7E84-4FE0-A405-1390E4F1E0B7}" type="presParOf" srcId="{6BF744ED-6E7D-442B-A1ED-EA791BB11033}" destId="{6097B062-0337-43A2-96F9-D6DD97B17886}" srcOrd="10" destOrd="0" presId="urn:microsoft.com/office/officeart/2018/2/layout/IconVerticalSolidList"/>
    <dgm:cxn modelId="{6D577998-0860-4271-91D5-2F65B1F31C01}" type="presParOf" srcId="{6097B062-0337-43A2-96F9-D6DD97B17886}" destId="{1136B5B9-AE24-40A2-A4EF-CAFC969CD85C}" srcOrd="0" destOrd="0" presId="urn:microsoft.com/office/officeart/2018/2/layout/IconVerticalSolidList"/>
    <dgm:cxn modelId="{62211B22-78CC-45A9-B5AB-1CEDDC90BC17}" type="presParOf" srcId="{6097B062-0337-43A2-96F9-D6DD97B17886}" destId="{1C2F15BE-FD52-4FF1-99BC-8D3F684406F6}" srcOrd="1" destOrd="0" presId="urn:microsoft.com/office/officeart/2018/2/layout/IconVerticalSolidList"/>
    <dgm:cxn modelId="{84736E24-69DF-489C-AEB7-50947D262A21}" type="presParOf" srcId="{6097B062-0337-43A2-96F9-D6DD97B17886}" destId="{8C6EA1B5-0A20-4B65-A3A1-7FC8052A6E6A}" srcOrd="2" destOrd="0" presId="urn:microsoft.com/office/officeart/2018/2/layout/IconVerticalSolidList"/>
    <dgm:cxn modelId="{F5E57531-675A-436B-9D71-8B976118089A}" type="presParOf" srcId="{6097B062-0337-43A2-96F9-D6DD97B17886}" destId="{893C07D9-ABA3-462B-8FE6-F4797BD5EA2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C48508-7FC1-4751-9424-AEBA0288BA1C}">
      <dsp:nvSpPr>
        <dsp:cNvPr id="0" name=""/>
        <dsp:cNvSpPr/>
      </dsp:nvSpPr>
      <dsp:spPr>
        <a:xfrm>
          <a:off x="0" y="1523"/>
          <a:ext cx="7012370" cy="6491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476E6C-526E-4A5D-8DF0-12B558FE504E}">
      <dsp:nvSpPr>
        <dsp:cNvPr id="0" name=""/>
        <dsp:cNvSpPr/>
      </dsp:nvSpPr>
      <dsp:spPr>
        <a:xfrm>
          <a:off x="196357" y="147574"/>
          <a:ext cx="357013" cy="3570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F326F5-7E0B-402E-893D-C541BE563B7C}">
      <dsp:nvSpPr>
        <dsp:cNvPr id="0" name=""/>
        <dsp:cNvSpPr/>
      </dsp:nvSpPr>
      <dsp:spPr>
        <a:xfrm>
          <a:off x="749727" y="1523"/>
          <a:ext cx="6262642" cy="649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698" tIns="68698" rIns="68698" bIns="6869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Needs to scale</a:t>
          </a:r>
        </a:p>
      </dsp:txBody>
      <dsp:txXfrm>
        <a:off x="749727" y="1523"/>
        <a:ext cx="6262642" cy="649115"/>
      </dsp:txXfrm>
    </dsp:sp>
    <dsp:sp modelId="{4E9A8928-ECA0-4E19-8F47-FE734FC2E2B8}">
      <dsp:nvSpPr>
        <dsp:cNvPr id="0" name=""/>
        <dsp:cNvSpPr/>
      </dsp:nvSpPr>
      <dsp:spPr>
        <a:xfrm>
          <a:off x="0" y="812917"/>
          <a:ext cx="7012370" cy="6491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8E728B-A740-4C32-912B-789ED1BCAD28}">
      <dsp:nvSpPr>
        <dsp:cNvPr id="0" name=""/>
        <dsp:cNvSpPr/>
      </dsp:nvSpPr>
      <dsp:spPr>
        <a:xfrm>
          <a:off x="196357" y="958968"/>
          <a:ext cx="357013" cy="3570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9F8B31-2281-483B-8CFA-FFF538B6184A}">
      <dsp:nvSpPr>
        <dsp:cNvPr id="0" name=""/>
        <dsp:cNvSpPr/>
      </dsp:nvSpPr>
      <dsp:spPr>
        <a:xfrm>
          <a:off x="749727" y="812917"/>
          <a:ext cx="6262642" cy="649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698" tIns="68698" rIns="68698" bIns="6869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Needs to tolerate hardware and software failures</a:t>
          </a:r>
        </a:p>
      </dsp:txBody>
      <dsp:txXfrm>
        <a:off x="749727" y="812917"/>
        <a:ext cx="6262642" cy="649115"/>
      </dsp:txXfrm>
    </dsp:sp>
    <dsp:sp modelId="{75D0F41B-871C-44BA-99E8-8A8D5DED0A03}">
      <dsp:nvSpPr>
        <dsp:cNvPr id="0" name=""/>
        <dsp:cNvSpPr/>
      </dsp:nvSpPr>
      <dsp:spPr>
        <a:xfrm>
          <a:off x="0" y="1624311"/>
          <a:ext cx="7012370" cy="6491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423F52-7BBB-42C3-8674-2F35B8C8D8D6}">
      <dsp:nvSpPr>
        <dsp:cNvPr id="0" name=""/>
        <dsp:cNvSpPr/>
      </dsp:nvSpPr>
      <dsp:spPr>
        <a:xfrm>
          <a:off x="196357" y="1770361"/>
          <a:ext cx="357013" cy="3570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3590A9-0234-4693-8496-4C0EAA780A9A}">
      <dsp:nvSpPr>
        <dsp:cNvPr id="0" name=""/>
        <dsp:cNvSpPr/>
      </dsp:nvSpPr>
      <dsp:spPr>
        <a:xfrm>
          <a:off x="749727" y="1624311"/>
          <a:ext cx="6262642" cy="649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698" tIns="68698" rIns="68698" bIns="6869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Needs to support any language/workload</a:t>
          </a:r>
        </a:p>
      </dsp:txBody>
      <dsp:txXfrm>
        <a:off x="749727" y="1624311"/>
        <a:ext cx="6262642" cy="649115"/>
      </dsp:txXfrm>
    </dsp:sp>
    <dsp:sp modelId="{AF59A860-0233-4DC5-964F-0FA67F629188}">
      <dsp:nvSpPr>
        <dsp:cNvPr id="0" name=""/>
        <dsp:cNvSpPr/>
      </dsp:nvSpPr>
      <dsp:spPr>
        <a:xfrm>
          <a:off x="0" y="2435704"/>
          <a:ext cx="7012370" cy="6491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C67129-694E-48F4-938A-7239AFBE44DD}">
      <dsp:nvSpPr>
        <dsp:cNvPr id="0" name=""/>
        <dsp:cNvSpPr/>
      </dsp:nvSpPr>
      <dsp:spPr>
        <a:xfrm>
          <a:off x="196357" y="2581755"/>
          <a:ext cx="357013" cy="3570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86D3D3-19AA-4D12-B87F-6C8BDC2D3BD5}">
      <dsp:nvSpPr>
        <dsp:cNvPr id="0" name=""/>
        <dsp:cNvSpPr/>
      </dsp:nvSpPr>
      <dsp:spPr>
        <a:xfrm>
          <a:off x="749727" y="2435704"/>
          <a:ext cx="6262642" cy="649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698" tIns="68698" rIns="68698" bIns="6869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Needs to provide applications building blocks </a:t>
          </a:r>
        </a:p>
      </dsp:txBody>
      <dsp:txXfrm>
        <a:off x="749727" y="2435704"/>
        <a:ext cx="6262642" cy="649115"/>
      </dsp:txXfrm>
    </dsp:sp>
    <dsp:sp modelId="{9ED105D5-9979-451C-AE27-61A193EF9629}">
      <dsp:nvSpPr>
        <dsp:cNvPr id="0" name=""/>
        <dsp:cNvSpPr/>
      </dsp:nvSpPr>
      <dsp:spPr>
        <a:xfrm>
          <a:off x="0" y="3247098"/>
          <a:ext cx="7012370" cy="6491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BE6D32-45F0-4FF3-8B9D-B58BD018D17E}">
      <dsp:nvSpPr>
        <dsp:cNvPr id="0" name=""/>
        <dsp:cNvSpPr/>
      </dsp:nvSpPr>
      <dsp:spPr>
        <a:xfrm>
          <a:off x="196357" y="3393149"/>
          <a:ext cx="357013" cy="35701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27A0E6-A817-41DB-9E25-62B288ED4C99}">
      <dsp:nvSpPr>
        <dsp:cNvPr id="0" name=""/>
        <dsp:cNvSpPr/>
      </dsp:nvSpPr>
      <dsp:spPr>
        <a:xfrm>
          <a:off x="749727" y="3247098"/>
          <a:ext cx="6262642" cy="649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698" tIns="68698" rIns="68698" bIns="6869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Needs to integrate with a variety of tools</a:t>
          </a:r>
        </a:p>
      </dsp:txBody>
      <dsp:txXfrm>
        <a:off x="749727" y="3247098"/>
        <a:ext cx="6262642" cy="649115"/>
      </dsp:txXfrm>
    </dsp:sp>
    <dsp:sp modelId="{1136B5B9-AE24-40A2-A4EF-CAFC969CD85C}">
      <dsp:nvSpPr>
        <dsp:cNvPr id="0" name=""/>
        <dsp:cNvSpPr/>
      </dsp:nvSpPr>
      <dsp:spPr>
        <a:xfrm>
          <a:off x="0" y="4058492"/>
          <a:ext cx="7012370" cy="6491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2F15BE-FD52-4FF1-99BC-8D3F684406F6}">
      <dsp:nvSpPr>
        <dsp:cNvPr id="0" name=""/>
        <dsp:cNvSpPr/>
      </dsp:nvSpPr>
      <dsp:spPr>
        <a:xfrm>
          <a:off x="196357" y="4204543"/>
          <a:ext cx="357013" cy="35701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3C07D9-ABA3-462B-8FE6-F4797BD5EA2F}">
      <dsp:nvSpPr>
        <dsp:cNvPr id="0" name=""/>
        <dsp:cNvSpPr/>
      </dsp:nvSpPr>
      <dsp:spPr>
        <a:xfrm>
          <a:off x="749727" y="4058492"/>
          <a:ext cx="6262642" cy="649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698" tIns="68698" rIns="68698" bIns="6869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Needs to be self-healing</a:t>
          </a:r>
        </a:p>
      </dsp:txBody>
      <dsp:txXfrm>
        <a:off x="749727" y="4058492"/>
        <a:ext cx="6262642" cy="6491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51DDA4-AABE-1244-B5A9-7786701B6DA8}" type="datetimeFigureOut">
              <a:rPr lang="en-US" smtClean="0"/>
              <a:t>2/27/20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B944F-323B-654C-82CF-9ADC250FF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7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blog/2016/12/container-runtime-interface-cri-in-kubernetes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katacontainers.io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ynowak/opulence/tree/master/src/Opulence.LogOverrideWebHook" TargetMode="External"/><Relationship Id="rId7" Type="http://schemas.openxmlformats.org/officeDocument/2006/relationships/hyperlink" Target="https://github.com/docker/compose-on-kubernetes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github.com/dapr/dapr/blob/master/pkg/injector/pod_patch.go" TargetMode="External"/><Relationship Id="rId5" Type="http://schemas.openxmlformats.org/officeDocument/2006/relationships/hyperlink" Target="https://kubernetes.io/blog/2019/08/06/opa-gatekeeper-policy-and-governance-for-kubernetes/" TargetMode="External"/><Relationship Id="rId4" Type="http://schemas.openxmlformats.org/officeDocument/2006/relationships/hyperlink" Target="https://github.com/jkotalik/Kestrel-Ingress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virtual-kubelet.io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virtual-kubelet.io/docs/providers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https://kubernetes.io/blog/2016/12/container-runtime-interface-cri-in-kubernetes/</a:t>
            </a:r>
            <a:endParaRPr lang="en-US" dirty="0"/>
          </a:p>
          <a:p>
            <a:r>
              <a:rPr lang="en-US" dirty="0">
                <a:hlinkClick r:id="rId4"/>
              </a:rPr>
              <a:t>https://katacontainers.io/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A76CC-46D5-48E1-B3D2-1A8A11C2BAC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087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https://github.com/rynowak/opulence/tree/master/src/Opulence.LogOverrideWebHook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https://github.com/jkotalik/Kestrel-Ingress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https://kubernetes.io/blog/2019/08/06/opa-gatekeeper-policy-and-governance-for-kubernetes/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https://github.com/dapr/dapr/blob/master/pkg/injector/pod_patch.go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dirty="0">
                <a:hlinkClick r:id="rId7"/>
              </a:rPr>
              <a:t>https://github.com/docker/compose-on-kubernetes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A76CC-46D5-48E1-B3D2-1A8A11C2BAC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38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https://virtual-kubelet.io/</a:t>
            </a:r>
            <a:endParaRPr lang="en-US" dirty="0"/>
          </a:p>
          <a:p>
            <a:r>
              <a:rPr lang="en-US" dirty="0">
                <a:hlinkClick r:id="rId4"/>
              </a:rPr>
              <a:t>https://virtual-kubelet.io/docs/providers/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A76CC-46D5-48E1-B3D2-1A8A11C2BAC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75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2/27/20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220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2/27/20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291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2/27/20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15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2/27/20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670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38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2/27/20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852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2/27/20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059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2/27/20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7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2/27/20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11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511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3950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57" r:id="rId7"/>
    <p:sldLayoutId id="2147483677" r:id="rId8"/>
    <p:sldLayoutId id="2147483676" r:id="rId9"/>
    <p:sldLayoutId id="2147483660" r:id="rId10"/>
    <p:sldLayoutId id="2147483675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ubernetes-client/csharp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tree in a forest&#10;&#10;Description automatically generated">
            <a:extLst>
              <a:ext uri="{FF2B5EF4-FFF2-40B4-BE49-F238E27FC236}">
                <a16:creationId xmlns:a16="http://schemas.microsoft.com/office/drawing/2014/main" id="{31E03E59-AC13-4EA9-A304-DA4EF502C0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4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883" y="1661699"/>
            <a:ext cx="3703320" cy="94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883" y="1817914"/>
            <a:ext cx="3702134" cy="3378388"/>
          </a:xfrm>
          <a:prstGeom prst="rect">
            <a:avLst/>
          </a:prstGeom>
          <a:solidFill>
            <a:schemeClr val="bg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1EFD6C-A8CE-4545-B600-148EA24A87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10" y="2324906"/>
            <a:ext cx="3412067" cy="15886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Kubernetes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Fast-Dive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00D22-230F-D747-8974-2F47B41F85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9510" y="3945249"/>
            <a:ext cx="3412067" cy="738820"/>
          </a:xfrm>
        </p:spPr>
        <p:txBody>
          <a:bodyPr>
            <a:normAutofit/>
          </a:bodyPr>
          <a:lstStyle/>
          <a:p>
            <a:r>
              <a:rPr lang="en-US" dirty="0"/>
              <a:t>Ryan </a:t>
            </a:r>
            <a:r>
              <a:rPr lang="en-US" dirty="0" err="1"/>
              <a:t>nowak</a:t>
            </a:r>
            <a:r>
              <a:rPr lang="en-US" dirty="0"/>
              <a:t> &amp; David Fowler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488958-56B6-6340-97F0-8D36CE836315}"/>
              </a:ext>
            </a:extLst>
          </p:cNvPr>
          <p:cNvSpPr txBox="1"/>
          <p:nvPr/>
        </p:nvSpPr>
        <p:spPr>
          <a:xfrm>
            <a:off x="-560832" y="52059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673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1765 -0.24861" pathEditMode="relative" ptsTypes="AA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1765 -0.24861 L 0 0" pathEditMode="relative" ptsTypes="AA">
                                      <p:cBhvr>
                                        <p:cTn id="11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3" dur="3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1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BA335-EBCC-7B44-886C-781BA5CF0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Needs to be self-healing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F0C89-E53D-F444-B44A-73B761E48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Needs to be able to react to failures. If an application crashes we can restart it.</a:t>
            </a:r>
          </a:p>
          <a:p>
            <a:r>
              <a:rPr lang="en-US" dirty="0"/>
              <a:t>How to do it:</a:t>
            </a:r>
          </a:p>
          <a:p>
            <a:pPr lvl="1"/>
            <a:r>
              <a:rPr lang="en-US" dirty="0"/>
              <a:t>We don’t use *imperative commands* to describe deployment</a:t>
            </a:r>
          </a:p>
          <a:p>
            <a:pPr lvl="1"/>
            <a:r>
              <a:rPr lang="en-US" dirty="0"/>
              <a:t>The scheduler makes decisions based on desired state</a:t>
            </a:r>
          </a:p>
          <a:p>
            <a:pPr lvl="1"/>
            <a:r>
              <a:rPr lang="en-US" dirty="0"/>
              <a:t>Store the desired state of every object as well as its actual state – iteratively try to make them match</a:t>
            </a:r>
          </a:p>
          <a:p>
            <a:pPr lvl="2"/>
            <a:r>
              <a:rPr lang="en-US" dirty="0"/>
              <a:t>This concept is called *reconciliation*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407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2234D-21D8-6B4C-A932-DE2A1A0FB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What does it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7AC38-04B3-A443-A416-DBE19043B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agent on each nodes (</a:t>
            </a:r>
            <a:r>
              <a:rPr lang="en-US" dirty="0" err="1"/>
              <a:t>kubelet</a:t>
            </a:r>
            <a:r>
              <a:rPr lang="en-US" dirty="0"/>
              <a:t>)</a:t>
            </a:r>
          </a:p>
          <a:p>
            <a:r>
              <a:rPr lang="en-US" dirty="0"/>
              <a:t>Programmable networking (</a:t>
            </a:r>
            <a:r>
              <a:rPr lang="en-US" dirty="0" err="1"/>
              <a:t>kube</a:t>
            </a:r>
            <a:r>
              <a:rPr lang="en-US" dirty="0"/>
              <a:t>-proxy/core-</a:t>
            </a:r>
            <a:r>
              <a:rPr lang="en-US" dirty="0" err="1"/>
              <a:t>dns</a:t>
            </a:r>
            <a:r>
              <a:rPr lang="en-US" dirty="0"/>
              <a:t>)</a:t>
            </a:r>
          </a:p>
          <a:p>
            <a:r>
              <a:rPr lang="en-US" dirty="0"/>
              <a:t>A REST API (</a:t>
            </a:r>
            <a:r>
              <a:rPr lang="en-US" dirty="0" err="1"/>
              <a:t>kube</a:t>
            </a:r>
            <a:r>
              <a:rPr lang="en-US" dirty="0"/>
              <a:t>-</a:t>
            </a:r>
            <a:r>
              <a:rPr lang="en-US" dirty="0" err="1"/>
              <a:t>api</a:t>
            </a:r>
            <a:r>
              <a:rPr lang="en-US" dirty="0"/>
              <a:t>-server)</a:t>
            </a:r>
          </a:p>
          <a:p>
            <a:r>
              <a:rPr lang="en-US" dirty="0"/>
              <a:t>A highly-available data store (</a:t>
            </a:r>
            <a:r>
              <a:rPr lang="en-US" dirty="0" err="1"/>
              <a:t>etcd</a:t>
            </a:r>
            <a:r>
              <a:rPr lang="en-US" dirty="0"/>
              <a:t>)</a:t>
            </a:r>
          </a:p>
          <a:p>
            <a:r>
              <a:rPr lang="en-US" dirty="0"/>
              <a:t>A decision maker for allocating services to machines (</a:t>
            </a:r>
            <a:r>
              <a:rPr lang="en-US" dirty="0" err="1"/>
              <a:t>kube</a:t>
            </a:r>
            <a:r>
              <a:rPr lang="en-US" dirty="0"/>
              <a:t>-scheduler)</a:t>
            </a:r>
          </a:p>
          <a:p>
            <a:r>
              <a:rPr lang="en-US" dirty="0"/>
              <a:t>An extensible reconciliation process (controller-manager, controllers)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652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1B003-47F8-2A4A-9EC3-45489B7B7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What are the benefits?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0DA5-D7C6-4C4B-8DA9-6964BD062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Managing state, recovering from failures</a:t>
            </a:r>
          </a:p>
          <a:p>
            <a:r>
              <a:rPr lang="en-US" dirty="0"/>
              <a:t>Consistent deployments and easy of scripting</a:t>
            </a:r>
          </a:p>
          <a:p>
            <a:r>
              <a:rPr lang="en-US" dirty="0"/>
              <a:t>Reacting to change quickly</a:t>
            </a:r>
          </a:p>
          <a:p>
            <a:r>
              <a:rPr lang="en-US" dirty="0"/>
              <a:t>Tools for organizing complexity</a:t>
            </a:r>
          </a:p>
          <a:p>
            <a:r>
              <a:rPr lang="en-US" dirty="0"/>
              <a:t>Easy to talk to the cluster and write tools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571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6AC84-B08F-504B-A7D5-129AD2262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What does it look like?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B2B825-0785-3B42-9166-D0DE9A2AE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6837" y="2341563"/>
            <a:ext cx="7698326" cy="363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182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07D39-7F0C-4CEC-9CCF-2FF5B4B88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 vs k8s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4CA5B-5AF2-4C21-8051-CE2C5903C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Master nodes are managed by Microsoft (this is the same on EKS and GKE)</a:t>
            </a:r>
          </a:p>
          <a:p>
            <a:r>
              <a:rPr lang="en-US" dirty="0"/>
              <a:t>The </a:t>
            </a:r>
            <a:r>
              <a:rPr lang="en-US" dirty="0" err="1"/>
              <a:t>kube</a:t>
            </a:r>
            <a:r>
              <a:rPr lang="en-US" dirty="0"/>
              <a:t>-system namespace contains infrastructure for sending logs and metrics to azure monitor</a:t>
            </a:r>
          </a:p>
          <a:p>
            <a:r>
              <a:rPr lang="en-US" dirty="0"/>
              <a:t>Integrates with cloud provider API to provision azure resources to support Kubernetes resources</a:t>
            </a:r>
          </a:p>
          <a:p>
            <a:pPr lvl="1"/>
            <a:r>
              <a:rPr lang="en-US" dirty="0"/>
              <a:t>Load Balancer for public IP addresses</a:t>
            </a:r>
          </a:p>
          <a:p>
            <a:pPr lvl="1"/>
            <a:r>
              <a:rPr lang="en-US" dirty="0"/>
              <a:t>Files and Disks</a:t>
            </a:r>
          </a:p>
          <a:p>
            <a:pPr lvl="1"/>
            <a:r>
              <a:rPr lang="en-US" dirty="0"/>
              <a:t>Logs and Metrics</a:t>
            </a:r>
          </a:p>
        </p:txBody>
      </p:sp>
    </p:spTree>
    <p:extLst>
      <p:ext uri="{BB962C8B-B14F-4D97-AF65-F5344CB8AC3E}">
        <p14:creationId xmlns:p14="http://schemas.microsoft.com/office/powerpoint/2010/main" val="3232722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1D8301-F76C-924B-BB5C-E500A1378A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1139" y="1286834"/>
            <a:ext cx="5477059" cy="1944354"/>
          </a:xfrm>
          <a:prstGeom prst="rect">
            <a:avLst/>
          </a:prstGeom>
        </p:spPr>
      </p:pic>
      <p:pic>
        <p:nvPicPr>
          <p:cNvPr id="6" name="Content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5EA75C6-B462-EA41-8DDE-E6A9DA24C2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39931" y="1604783"/>
            <a:ext cx="5509282" cy="130845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695E25C-06E7-4082-BE92-B571B616B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297735"/>
            <a:ext cx="11265408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4BD7DF-F4BB-427F-B4F6-6DC83A59A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789C31-770B-214E-B03D-0FC55C8ED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572000"/>
            <a:ext cx="10965141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How is a HOSTED k8s Different from default</a:t>
            </a:r>
          </a:p>
        </p:txBody>
      </p:sp>
    </p:spTree>
    <p:extLst>
      <p:ext uri="{BB962C8B-B14F-4D97-AF65-F5344CB8AC3E}">
        <p14:creationId xmlns:p14="http://schemas.microsoft.com/office/powerpoint/2010/main" val="1979469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CF106-C9F5-4123-91E1-4DC94767C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 – Container Runtime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D9B18-5FAD-4651-BB67-8DC7E498F4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Containers != Docker</a:t>
            </a:r>
          </a:p>
          <a:p>
            <a:pPr lvl="1"/>
            <a:r>
              <a:rPr lang="en-US" dirty="0"/>
              <a:t>OCI (Open Container Initiative) is the spec</a:t>
            </a:r>
          </a:p>
          <a:p>
            <a:r>
              <a:rPr lang="en-US" dirty="0"/>
              <a:t>Support different container runtimes (docker, </a:t>
            </a:r>
            <a:r>
              <a:rPr lang="en-US" dirty="0" err="1"/>
              <a:t>runc</a:t>
            </a:r>
            <a:r>
              <a:rPr lang="en-US" dirty="0"/>
              <a:t>, </a:t>
            </a:r>
            <a:r>
              <a:rPr lang="en-US" dirty="0" err="1"/>
              <a:t>rkt</a:t>
            </a:r>
            <a:r>
              <a:rPr lang="en-US" dirty="0"/>
              <a:t>, kata containers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r>
              <a:rPr lang="en-US" dirty="0"/>
              <a:t>Interface between </a:t>
            </a:r>
            <a:r>
              <a:rPr lang="en-US" dirty="0" err="1"/>
              <a:t>kubelet</a:t>
            </a:r>
            <a:r>
              <a:rPr lang="en-US" dirty="0"/>
              <a:t> and CRI is </a:t>
            </a:r>
            <a:r>
              <a:rPr lang="en-US" dirty="0" err="1"/>
              <a:t>gRPC</a:t>
            </a:r>
            <a:r>
              <a:rPr lang="en-US" dirty="0"/>
              <a:t>/HTTP2</a:t>
            </a:r>
          </a:p>
          <a:p>
            <a:r>
              <a:rPr lang="en-US" dirty="0"/>
              <a:t>TL;DR Stops and starts containers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A901D2-D971-8E47-8FB6-CAF0C0CBAB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16675" y="3341303"/>
            <a:ext cx="5194300" cy="140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197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9171204-6A50-40E1-B631-84CEDFC93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C973F6-5187-412F-AACC-6E3FF8A6A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628" y="496959"/>
            <a:ext cx="1106164" cy="585973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1AE14F-1B7E-41E6-B579-2F71D13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856" y="496958"/>
            <a:ext cx="9961047" cy="36780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07914E-DFB2-1F4B-B07E-2C8FFE255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3715" y="708498"/>
            <a:ext cx="7574507" cy="333005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Let’s See it in action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2BB805-F7B7-4B80-A1C5-385D4DA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789" y="4284212"/>
            <a:ext cx="9961115" cy="2072481"/>
          </a:xfrm>
          <a:prstGeom prst="rect">
            <a:avLst/>
          </a:prstGeom>
          <a:solidFill>
            <a:srgbClr val="6C7781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94806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362491-0C3F-7440-AC95-CE0C60E3A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875" y="870373"/>
            <a:ext cx="7055715" cy="298104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4149587"/>
            <a:ext cx="3703320" cy="224097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64C38AE-9E98-9A48-BF6E-F6BBEF05C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4482548"/>
            <a:ext cx="3089189" cy="14610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Containers: Like Peas in a Pod</a:t>
            </a: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808E418C-F29C-4002-BE19-86BCCCBFB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4149587"/>
            <a:ext cx="7183597" cy="22563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Multiple pods per node</a:t>
            </a:r>
          </a:p>
          <a:p>
            <a:r>
              <a:rPr lang="en-US" dirty="0"/>
              <a:t>Multiple containers per pod</a:t>
            </a:r>
          </a:p>
          <a:p>
            <a:r>
              <a:rPr lang="en-US" dirty="0"/>
              <a:t>Share: </a:t>
            </a:r>
          </a:p>
          <a:p>
            <a:pPr lvl="1"/>
            <a:r>
              <a:rPr lang="en-US" dirty="0"/>
              <a:t>Files</a:t>
            </a:r>
          </a:p>
          <a:p>
            <a:pPr lvl="1"/>
            <a:r>
              <a:rPr lang="en-US" dirty="0"/>
              <a:t>Networking</a:t>
            </a:r>
          </a:p>
          <a:p>
            <a:pPr lvl="1"/>
            <a:r>
              <a:rPr lang="en-US" dirty="0"/>
              <a:t>IPC</a:t>
            </a:r>
          </a:p>
        </p:txBody>
      </p:sp>
    </p:spTree>
    <p:extLst>
      <p:ext uri="{BB962C8B-B14F-4D97-AF65-F5344CB8AC3E}">
        <p14:creationId xmlns:p14="http://schemas.microsoft.com/office/powerpoint/2010/main" val="542228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0401440-1DC9-4C9E-A3BA-4DECEEB46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43F3D8-6A8F-654D-B25D-41694EFC0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39" y="870425"/>
            <a:ext cx="5331481" cy="277717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E3F140-02CB-4BBC-ABC0-8BF046C9D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36050"/>
            <a:ext cx="0" cy="1645920"/>
          </a:xfrm>
          <a:prstGeom prst="line">
            <a:avLst/>
          </a:prstGeom>
          <a:ln w="19050">
            <a:solidFill>
              <a:srgbClr val="465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08B4A6D-F025-E64E-909F-2272FA1CA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35" y="541064"/>
            <a:ext cx="4581189" cy="34358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6B822CC-7DA9-4417-AA94-64CEB676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A01E88-71CC-4FF3-9E81-51E0C32B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59623"/>
            <a:ext cx="11303626" cy="2051143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772F22-61B8-C345-A4FB-1580C42EE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600" y="4596992"/>
            <a:ext cx="3353432" cy="1607013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Pods vs Deployments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6E293A8-D437-469A-B222-F38D6452D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491" y="4596992"/>
            <a:ext cx="7240909" cy="1607012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031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373F125-DEF3-41D6-9918-AB21A2ACC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E9F226-EB6E-48C9-ADDA-636DE4BF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581" y="485678"/>
            <a:ext cx="4174743" cy="5888772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65DD9A-371A-754A-B980-7A30FA1C0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157" y="1113764"/>
            <a:ext cx="3269749" cy="462432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About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68AA7-7FA1-374D-AA69-6A8B8FBB3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905" y="1113764"/>
            <a:ext cx="6108179" cy="4624327"/>
          </a:xfrm>
        </p:spPr>
        <p:txBody>
          <a:bodyPr anchor="ctr">
            <a:normAutofit/>
          </a:bodyPr>
          <a:lstStyle/>
          <a:p>
            <a:r>
              <a:rPr lang="en-US" dirty="0"/>
              <a:t>We work on .NET.</a:t>
            </a:r>
          </a:p>
          <a:p>
            <a:r>
              <a:rPr lang="en-US" dirty="0"/>
              <a:t>Everything web, cloud, and microservices</a:t>
            </a:r>
          </a:p>
        </p:txBody>
      </p:sp>
    </p:spTree>
    <p:extLst>
      <p:ext uri="{BB962C8B-B14F-4D97-AF65-F5344CB8AC3E}">
        <p14:creationId xmlns:p14="http://schemas.microsoft.com/office/powerpoint/2010/main" val="308353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C427EA3-1645-4B27-A5C2-55E8E24C6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5CDBF6-7B87-4A58-92CA-E887CA36A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FF2B2E-1CF1-403F-BB44-3F9C3E7F6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8B4D3C-0DE0-43B9-B032-32B536B96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58C3967-3298-1F4A-8AA0-FC9CD8882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1166" y="1465604"/>
            <a:ext cx="6518800" cy="422092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07788D3-E467-4E25-A5E9-FD41795B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933406-CDC4-DC49-A407-48629DC1C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What is Ingress?</a:t>
            </a:r>
          </a:p>
        </p:txBody>
      </p:sp>
    </p:spTree>
    <p:extLst>
      <p:ext uri="{BB962C8B-B14F-4D97-AF65-F5344CB8AC3E}">
        <p14:creationId xmlns:p14="http://schemas.microsoft.com/office/powerpoint/2010/main" val="496412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8AB22-4976-41FD-99F5-A7938C4D0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K8s Extensibility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E7760-3E72-43B6-B37A-9B18E9611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Kubernetes is built to be an extensible platform.</a:t>
            </a:r>
          </a:p>
          <a:p>
            <a:r>
              <a:rPr lang="en-US" dirty="0" err="1"/>
              <a:t>CustomResourceDefinitions</a:t>
            </a:r>
            <a:r>
              <a:rPr lang="en-US" dirty="0"/>
              <a:t> let you define your own resource type.</a:t>
            </a:r>
          </a:p>
          <a:p>
            <a:pPr lvl="1"/>
            <a:r>
              <a:rPr lang="en-US" dirty="0"/>
              <a:t>Deploy code that runs on acts on that resource (operator pattern).</a:t>
            </a:r>
          </a:p>
          <a:p>
            <a:r>
              <a:rPr lang="en-US" dirty="0"/>
              <a:t>Webhooks for manipulating Kubernetes objects (pods, deployments,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Mutating web hook – Mutate the object before persistence</a:t>
            </a:r>
          </a:p>
          <a:p>
            <a:pPr lvl="1"/>
            <a:r>
              <a:rPr lang="en-US" dirty="0"/>
              <a:t>Validating web hook – Reject the object</a:t>
            </a:r>
          </a:p>
          <a:p>
            <a:r>
              <a:rPr lang="en-US" dirty="0"/>
              <a:t>Custom scheduler – Decide how pods are scheduled on nodes (hard mode)</a:t>
            </a:r>
          </a:p>
        </p:txBody>
      </p:sp>
    </p:spTree>
    <p:extLst>
      <p:ext uri="{BB962C8B-B14F-4D97-AF65-F5344CB8AC3E}">
        <p14:creationId xmlns:p14="http://schemas.microsoft.com/office/powerpoint/2010/main" val="3003702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7D5B8-208A-FF44-B6F9-EF1EB1DC4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CEB08-E12E-C447-B329-D6D81C6C2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we’ve seen:</a:t>
            </a:r>
          </a:p>
          <a:p>
            <a:pPr lvl="1"/>
            <a:r>
              <a:rPr lang="en-US" dirty="0"/>
              <a:t>Pods</a:t>
            </a:r>
          </a:p>
          <a:p>
            <a:pPr lvl="1"/>
            <a:r>
              <a:rPr lang="en-US" dirty="0"/>
              <a:t>Deployments</a:t>
            </a:r>
          </a:p>
          <a:p>
            <a:pPr lvl="1"/>
            <a:r>
              <a:rPr lang="en-US" dirty="0"/>
              <a:t>Services</a:t>
            </a:r>
          </a:p>
          <a:p>
            <a:pPr lvl="1"/>
            <a:r>
              <a:rPr lang="en-US" dirty="0" err="1"/>
              <a:t>ConfigMaps</a:t>
            </a:r>
            <a:endParaRPr lang="en-US" dirty="0"/>
          </a:p>
          <a:p>
            <a:pPr lvl="1"/>
            <a:r>
              <a:rPr lang="en-US" dirty="0"/>
              <a:t>Ingress</a:t>
            </a:r>
          </a:p>
          <a:p>
            <a:pPr lvl="1"/>
            <a:r>
              <a:rPr lang="en-US" dirty="0" err="1"/>
              <a:t>Certmanager</a:t>
            </a:r>
            <a:endParaRPr lang="en-US" dirty="0"/>
          </a:p>
          <a:p>
            <a:pPr lvl="1"/>
            <a:r>
              <a:rPr lang="en-US" dirty="0"/>
              <a:t>namespace</a:t>
            </a:r>
          </a:p>
          <a:p>
            <a:pPr lvl="1"/>
            <a:r>
              <a:rPr lang="en-US" dirty="0"/>
              <a:t>There’s a whole lot more resource types!</a:t>
            </a:r>
          </a:p>
          <a:p>
            <a:pPr lvl="1"/>
            <a:r>
              <a:rPr lang="en-US" dirty="0"/>
              <a:t>Show diagram of these primitives</a:t>
            </a:r>
          </a:p>
        </p:txBody>
      </p:sp>
    </p:spTree>
    <p:extLst>
      <p:ext uri="{BB962C8B-B14F-4D97-AF65-F5344CB8AC3E}">
        <p14:creationId xmlns:p14="http://schemas.microsoft.com/office/powerpoint/2010/main" val="9958097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A96B7-CC4D-4D74-9D71-AFB3AF7B3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</a:t>
            </a:r>
            <a:r>
              <a:rPr lang="en-US" dirty="0" err="1"/>
              <a:t>Kubelet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B6C74-7C22-4102-A6DE-A4B9CC229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Ability to implement a custom </a:t>
            </a:r>
            <a:r>
              <a:rPr lang="en-US" dirty="0" err="1"/>
              <a:t>kubelet</a:t>
            </a:r>
            <a:r>
              <a:rPr lang="en-US" dirty="0"/>
              <a:t> that schedules pods outside of nodes</a:t>
            </a:r>
          </a:p>
          <a:p>
            <a:r>
              <a:rPr lang="en-US" dirty="0"/>
              <a:t>Provides a path for running serverless workers on </a:t>
            </a:r>
            <a:r>
              <a:rPr lang="en-US" dirty="0" err="1"/>
              <a:t>kubernetes</a:t>
            </a:r>
            <a:endParaRPr lang="en-US" dirty="0"/>
          </a:p>
          <a:p>
            <a:r>
              <a:rPr lang="en-US" dirty="0"/>
              <a:t>Plugs into existing cloud providers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156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9171204-6A50-40E1-B631-84CEDFC93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C973F6-5187-412F-AACC-6E3FF8A6A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628" y="496959"/>
            <a:ext cx="1106164" cy="585973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1AE14F-1B7E-41E6-B579-2F71D13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856" y="496958"/>
            <a:ext cx="9961047" cy="36780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F511D1-3135-6D48-A242-83E8D0739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3715" y="708498"/>
            <a:ext cx="7574507" cy="33300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100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If I’m </a:t>
            </a:r>
            <a:r>
              <a:rPr lang="en-US" sz="5100" dirty="0">
                <a:solidFill>
                  <a:srgbClr val="FFFFFF"/>
                </a:solidFill>
              </a:rPr>
              <a:t>building web applications </a:t>
            </a:r>
            <a:r>
              <a:rPr lang="en-US" sz="5100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 2020 where do I deploy stuff?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2BB805-F7B7-4B80-A1C5-385D4DA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789" y="4284212"/>
            <a:ext cx="9961115" cy="2072481"/>
          </a:xfrm>
          <a:prstGeom prst="rect">
            <a:avLst/>
          </a:prstGeom>
          <a:solidFill>
            <a:srgbClr val="6C7781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64106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7" name="Rectangle 13">
            <a:extLst>
              <a:ext uri="{FF2B5EF4-FFF2-40B4-BE49-F238E27FC236}">
                <a16:creationId xmlns:a16="http://schemas.microsoft.com/office/drawing/2014/main" id="{18FFF8BA-E008-4068-851C-2CED296AC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4AEB76-D566-2A45-83E5-D2ABC24DB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4076153" cy="51566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kern="1200" cap="all">
                <a:solidFill>
                  <a:schemeClr val="tx2"/>
                </a:solidFill>
                <a:latin typeface="+mj-lt"/>
                <a:ea typeface="+mj-ea"/>
                <a:cs typeface="+mj-cs"/>
              </a:rPr>
              <a:t>You could deploy</a:t>
            </a:r>
          </a:p>
        </p:txBody>
      </p:sp>
      <p:sp>
        <p:nvSpPr>
          <p:cNvPr id="28" name="Rectangle 15">
            <a:extLst>
              <a:ext uri="{FF2B5EF4-FFF2-40B4-BE49-F238E27FC236}">
                <a16:creationId xmlns:a16="http://schemas.microsoft.com/office/drawing/2014/main" id="{832B0DA7-13B0-4805-B9BD-9BFACCB23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199"/>
            <a:ext cx="4210812" cy="949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17">
            <a:extLst>
              <a:ext uri="{FF2B5EF4-FFF2-40B4-BE49-F238E27FC236}">
                <a16:creationId xmlns:a16="http://schemas.microsoft.com/office/drawing/2014/main" id="{D5D17921-1EF4-488E-A9AA-AC6B7F3CE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6743" y="457201"/>
            <a:ext cx="6834067" cy="94996"/>
          </a:xfrm>
          <a:prstGeom prst="rect">
            <a:avLst/>
          </a:prstGeom>
          <a:solidFill>
            <a:srgbClr val="3C47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B07EF-C828-294E-AE30-5EB2032CBB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6743" y="702156"/>
            <a:ext cx="6484091" cy="51566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1"/>
            <a:r>
              <a:rPr lang="en-US" dirty="0"/>
              <a:t>Virtual Machines</a:t>
            </a:r>
          </a:p>
          <a:p>
            <a:pPr lvl="1"/>
            <a:r>
              <a:rPr lang="en-US" dirty="0"/>
              <a:t>Websites (Azure App Service)</a:t>
            </a:r>
          </a:p>
          <a:p>
            <a:pPr lvl="1"/>
            <a:r>
              <a:rPr lang="en-US" dirty="0"/>
              <a:t>Containers (Azure Container Instances)</a:t>
            </a:r>
          </a:p>
        </p:txBody>
      </p:sp>
    </p:spTree>
    <p:extLst>
      <p:ext uri="{BB962C8B-B14F-4D97-AF65-F5344CB8AC3E}">
        <p14:creationId xmlns:p14="http://schemas.microsoft.com/office/powerpoint/2010/main" val="160895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F06FB7-5D4A-5548-8D80-E62F70D80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Cloud Applications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AA0F07-1E79-9945-9886-39AA24A75C7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Multiple services (possibly many teams)</a:t>
            </a:r>
          </a:p>
          <a:p>
            <a:r>
              <a:rPr lang="en-US" dirty="0"/>
              <a:t>Separate deployment processes</a:t>
            </a:r>
          </a:p>
          <a:p>
            <a:r>
              <a:rPr lang="en-US" dirty="0"/>
              <a:t>Zero-downtime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62FD718-6F0E-6142-A50E-228BD0856A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75525" y="2805906"/>
            <a:ext cx="32766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9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AF0AF-3F03-9C4A-9EEA-613CB7D88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What is an ideal System for Microservices?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C7EA7B-802E-41F4-8926-C4475287A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F8D242F-54D3-4EF7-97B3-1A750F4BC7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4362456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8161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84943-84CA-CC4B-BBDF-74D6E52DE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&amp; Machine Failures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A66A9-2620-C749-A05D-50C710166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an an agent on each VM (so we can communicate)</a:t>
            </a:r>
          </a:p>
          <a:p>
            <a:r>
              <a:rPr lang="en-US" dirty="0"/>
              <a:t>Agents send pings back for node health (need to know if it’s still alive)</a:t>
            </a:r>
          </a:p>
          <a:p>
            <a:r>
              <a:rPr lang="en-US" dirty="0"/>
              <a:t>High-availability data store (runs on multiple nodes)</a:t>
            </a:r>
          </a:p>
          <a:p>
            <a:r>
              <a:rPr lang="en-US" dirty="0"/>
              <a:t>The system needs to decide which applications run where (migrating apps to another machine on failure)</a:t>
            </a:r>
          </a:p>
          <a:p>
            <a:pPr lvl="1"/>
            <a:r>
              <a:rPr lang="en-US" dirty="0"/>
              <a:t>Services can be rebalanced, replicated, </a:t>
            </a:r>
            <a:r>
              <a:rPr lang="en-US" dirty="0" err="1"/>
              <a:t>autoscaled</a:t>
            </a:r>
            <a:endParaRPr lang="en-US" dirty="0"/>
          </a:p>
          <a:p>
            <a:pPr lvl="1"/>
            <a:r>
              <a:rPr lang="en-US" dirty="0"/>
              <a:t>Services need to be stateless!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534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AF2EF-D882-E244-BA34-8B7413100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any language/workload / Application Building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C126B-6F87-C240-85AF-DDFC5257E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virtualization technology like containers (removes need to install things)</a:t>
            </a:r>
          </a:p>
          <a:p>
            <a:pPr lvl="1"/>
            <a:r>
              <a:rPr lang="en-US" dirty="0"/>
              <a:t>Supports some degree of isolation</a:t>
            </a:r>
          </a:p>
          <a:p>
            <a:pPr lvl="1"/>
            <a:r>
              <a:rPr lang="en-US" dirty="0"/>
              <a:t>Provides a deployment format</a:t>
            </a:r>
          </a:p>
          <a:p>
            <a:pPr lvl="1"/>
            <a:r>
              <a:rPr lang="en-US" dirty="0"/>
              <a:t>Supports constraining resources</a:t>
            </a:r>
          </a:p>
          <a:p>
            <a:r>
              <a:rPr lang="en-US" dirty="0"/>
              <a:t>Using low level building-blocks that every technology supports</a:t>
            </a:r>
          </a:p>
          <a:p>
            <a:pPr lvl="1"/>
            <a:r>
              <a:rPr lang="en-US" dirty="0"/>
              <a:t>How do you get configuration? (environment variables and files on disk)</a:t>
            </a:r>
          </a:p>
          <a:p>
            <a:pPr lvl="1"/>
            <a:r>
              <a:rPr lang="en-US" dirty="0"/>
              <a:t>How do you do logging? (console output)</a:t>
            </a:r>
          </a:p>
          <a:p>
            <a:pPr lvl="1"/>
            <a:r>
              <a:rPr lang="en-US" dirty="0"/>
              <a:t>How do you communicate with other services? (DNS and networking are programmable)</a:t>
            </a:r>
          </a:p>
        </p:txBody>
      </p:sp>
    </p:spTree>
    <p:extLst>
      <p:ext uri="{BB962C8B-B14F-4D97-AF65-F5344CB8AC3E}">
        <p14:creationId xmlns:p14="http://schemas.microsoft.com/office/powerpoint/2010/main" val="1222047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62047-271C-9A4F-857C-6BAD3209B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Needs to integrate with a variety of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61577-700C-B246-8094-D3AB9AD16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would you control the cluster?</a:t>
            </a:r>
          </a:p>
          <a:p>
            <a:pPr lvl="1"/>
            <a:r>
              <a:rPr lang="en-US" dirty="0"/>
              <a:t>A REST API! (when you have a hammer, everything looks like a nail)</a:t>
            </a:r>
          </a:p>
          <a:p>
            <a:r>
              <a:rPr lang="en-US" dirty="0"/>
              <a:t>How do you manage applications? </a:t>
            </a:r>
          </a:p>
          <a:p>
            <a:pPr lvl="1"/>
            <a:r>
              <a:rPr lang="en-US" dirty="0"/>
              <a:t>A REST API! (CRUD operations work well)</a:t>
            </a:r>
          </a:p>
          <a:p>
            <a:r>
              <a:rPr lang="en-US" dirty="0"/>
              <a:t>How would you extend the feature set?</a:t>
            </a:r>
          </a:p>
          <a:p>
            <a:pPr lvl="1"/>
            <a:r>
              <a:rPr lang="en-US" dirty="0"/>
              <a:t>Run more services in the cluster that talk to the REST API (can extend without being baked in)</a:t>
            </a:r>
          </a:p>
          <a:p>
            <a:r>
              <a:rPr lang="en-US" dirty="0"/>
              <a:t>It’s easy to talk to the k8s API (lots of SDKs, including </a:t>
            </a:r>
            <a:r>
              <a:rPr lang="en-US" dirty="0">
                <a:hlinkClick r:id="rId2"/>
              </a:rPr>
              <a:t>.NET</a:t>
            </a:r>
            <a:r>
              <a:rPr lang="en-US" dirty="0"/>
              <a:t>)</a:t>
            </a:r>
          </a:p>
          <a:p>
            <a:pPr marL="3240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04616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DarkSeedLeftStep">
      <a:dk1>
        <a:srgbClr val="000000"/>
      </a:dk1>
      <a:lt1>
        <a:srgbClr val="FFFFFF"/>
      </a:lt1>
      <a:dk2>
        <a:srgbClr val="24412D"/>
      </a:dk2>
      <a:lt2>
        <a:srgbClr val="E7EBE6"/>
      </a:lt2>
      <a:accent1>
        <a:srgbClr val="BD4DC3"/>
      </a:accent1>
      <a:accent2>
        <a:srgbClr val="854DB8"/>
      </a:accent2>
      <a:accent3>
        <a:srgbClr val="6558C7"/>
      </a:accent3>
      <a:accent4>
        <a:srgbClr val="4265B4"/>
      </a:accent4>
      <a:accent5>
        <a:srgbClr val="4DA2C3"/>
      </a:accent5>
      <a:accent6>
        <a:srgbClr val="3BB1A1"/>
      </a:accent6>
      <a:hlink>
        <a:srgbClr val="458AC1"/>
      </a:hlink>
      <a:folHlink>
        <a:srgbClr val="848484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917</Words>
  <Application>Microsoft Macintosh PowerPoint</Application>
  <PresentationFormat>Widescreen</PresentationFormat>
  <Paragraphs>125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Calibri</vt:lpstr>
      <vt:lpstr>Gill Sans MT</vt:lpstr>
      <vt:lpstr>Wingdings 2</vt:lpstr>
      <vt:lpstr>DividendVTI</vt:lpstr>
      <vt:lpstr>Kubernetes  Fast-Dive</vt:lpstr>
      <vt:lpstr>About US</vt:lpstr>
      <vt:lpstr>If I’m building web applications in 2020 where do I deploy stuff?</vt:lpstr>
      <vt:lpstr>You could deploy</vt:lpstr>
      <vt:lpstr>Modern Cloud Applications</vt:lpstr>
      <vt:lpstr>What is an ideal System for Microservices?</vt:lpstr>
      <vt:lpstr>Scaling &amp; Machine Failures</vt:lpstr>
      <vt:lpstr>        any language/workload / Application Building Blocks</vt:lpstr>
      <vt:lpstr>Needs to integrate with a variety of tools</vt:lpstr>
      <vt:lpstr>Needs to be self-healing</vt:lpstr>
      <vt:lpstr>Summary: What does it do?</vt:lpstr>
      <vt:lpstr>Summary: What are the benefits?</vt:lpstr>
      <vt:lpstr>Summary: What does it look like?</vt:lpstr>
      <vt:lpstr>AKS vs k8s</vt:lpstr>
      <vt:lpstr>How is a HOSTED k8s Different from default</vt:lpstr>
      <vt:lpstr>CRI – Container Runtime Interface</vt:lpstr>
      <vt:lpstr>Let’s See it in action</vt:lpstr>
      <vt:lpstr>Containers: Like Peas in a Pod</vt:lpstr>
      <vt:lpstr>Pods vs Deployments</vt:lpstr>
      <vt:lpstr>What is Ingress?</vt:lpstr>
      <vt:lpstr>K8s Extensibility</vt:lpstr>
      <vt:lpstr>Summary</vt:lpstr>
      <vt:lpstr>Virtual Kubelet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  Fast-Dive</dc:title>
  <dc:creator>Ryan Nowak</dc:creator>
  <cp:lastModifiedBy>Ryan Nowak</cp:lastModifiedBy>
  <cp:revision>3</cp:revision>
  <dcterms:created xsi:type="dcterms:W3CDTF">2020-02-27T19:51:38Z</dcterms:created>
  <dcterms:modified xsi:type="dcterms:W3CDTF">2020-02-27T22:19:43Z</dcterms:modified>
</cp:coreProperties>
</file>